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6" r:id="rId3"/>
    <p:sldId id="257" r:id="rId4"/>
    <p:sldId id="261" r:id="rId5"/>
    <p:sldId id="260" r:id="rId6"/>
    <p:sldId id="258" r:id="rId7"/>
    <p:sldId id="259" r:id="rId8"/>
    <p:sldId id="263" r:id="rId9"/>
    <p:sldId id="264" r:id="rId10"/>
    <p:sldId id="26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B3E"/>
    <a:srgbClr val="17AA8C"/>
    <a:srgbClr val="FF0000"/>
    <a:srgbClr val="FE5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5"/>
    <p:restoredTop sz="94716"/>
  </p:normalViewPr>
  <p:slideViewPr>
    <p:cSldViewPr snapToGrid="0" snapToObjects="1">
      <p:cViewPr>
        <p:scale>
          <a:sx n="82" d="100"/>
          <a:sy n="82" d="100"/>
        </p:scale>
        <p:origin x="177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7FE3C-9CBA-4E47-D863-D09789303C8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531312C-D122-034E-65CB-CA210EDC0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A442FA3-68AC-7AF2-78AA-A4822A4CFE11}"/>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5" name="Fußzeilenplatzhalter 4">
            <a:extLst>
              <a:ext uri="{FF2B5EF4-FFF2-40B4-BE49-F238E27FC236}">
                <a16:creationId xmlns:a16="http://schemas.microsoft.com/office/drawing/2014/main" id="{1012863D-81DA-D9B2-6ABC-B54B4B7324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0B13931-B447-13CC-E78E-5582C18DB311}"/>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1739898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BCC38-9EF4-36F9-DE16-B4BB9AE67F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CEE5DAB-7912-85D7-5758-92E2FD714F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7972EA-7239-A2EC-B7A5-ADA27EFE8C30}"/>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5" name="Fußzeilenplatzhalter 4">
            <a:extLst>
              <a:ext uri="{FF2B5EF4-FFF2-40B4-BE49-F238E27FC236}">
                <a16:creationId xmlns:a16="http://schemas.microsoft.com/office/drawing/2014/main" id="{F84DBB5C-5B30-A1FE-2709-B3F9FCC3AB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6F5283-7A71-A69D-C7D8-B79E90AABAA8}"/>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397330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32EBFAA-1A33-6900-5283-655D0B155A0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EDA5FBD-AB24-C719-C0E3-14BACC5C546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F69DB1A-BF67-35CE-7FEA-E1DC491E8D13}"/>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5" name="Fußzeilenplatzhalter 4">
            <a:extLst>
              <a:ext uri="{FF2B5EF4-FFF2-40B4-BE49-F238E27FC236}">
                <a16:creationId xmlns:a16="http://schemas.microsoft.com/office/drawing/2014/main" id="{06A9C039-7776-3F98-C2CC-664D71C371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A4B2023-8814-E3C3-3170-FAFCF08AFAC0}"/>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11646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5F040-D948-526D-7866-00981C7739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1237C8E-3118-F48B-F3BC-AD89A03792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01044E-B83D-5307-2E41-781D1B5F86B4}"/>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5" name="Fußzeilenplatzhalter 4">
            <a:extLst>
              <a:ext uri="{FF2B5EF4-FFF2-40B4-BE49-F238E27FC236}">
                <a16:creationId xmlns:a16="http://schemas.microsoft.com/office/drawing/2014/main" id="{9DDFE780-18D9-7A1F-5AAC-DBB54CFD9C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2563FC-FB9A-1077-2FC2-9F1FA4C6E207}"/>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64723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28323-D409-2CA3-B586-9E151F7360F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E734F31-604E-92A8-036E-6EA2878211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E80CFF2-2824-9474-29DA-A2EBABCB8558}"/>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5" name="Fußzeilenplatzhalter 4">
            <a:extLst>
              <a:ext uri="{FF2B5EF4-FFF2-40B4-BE49-F238E27FC236}">
                <a16:creationId xmlns:a16="http://schemas.microsoft.com/office/drawing/2014/main" id="{E7480576-EC8C-79FB-531D-FB18006680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A4D601-2CDB-6F05-99BD-FCBE0CD62168}"/>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411783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4C08C-7766-2477-2A51-C0F3A9C67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A35FE88-2631-16A3-81F1-96C5463514C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4467957-160A-EE9F-5DE4-15F90EB657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5BD91D0-0B71-9810-E305-B9B840B914FE}"/>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6" name="Fußzeilenplatzhalter 5">
            <a:extLst>
              <a:ext uri="{FF2B5EF4-FFF2-40B4-BE49-F238E27FC236}">
                <a16:creationId xmlns:a16="http://schemas.microsoft.com/office/drawing/2014/main" id="{0B1924DE-C81B-2CD1-79A9-EDCCB86EF9C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EF92E5E-8C60-7583-AB31-2645F62EC9CE}"/>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31280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37B36-E047-D4A6-321E-9F5AE6F87ED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755D02C-D976-B830-15F2-2ADEAD7E7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680EF1-A6B5-633E-3F8A-9FBBFAB9D86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A81C597-7572-942F-C00D-E3D67FDF3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69C37C5-28D2-7822-8FC0-DD3FBBBD99A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BC2057F-0156-F082-71BD-E41A6A5BF5A2}"/>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8" name="Fußzeilenplatzhalter 7">
            <a:extLst>
              <a:ext uri="{FF2B5EF4-FFF2-40B4-BE49-F238E27FC236}">
                <a16:creationId xmlns:a16="http://schemas.microsoft.com/office/drawing/2014/main" id="{3D87CDC7-6160-8500-0107-1FCB6A36BDE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DC0B2C2-3811-B36D-8A68-4BE7A3479939}"/>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25014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D29E3-EE66-3C15-B547-96FF3E860D3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1A25B95-90FD-4378-246B-8796A4CEF10E}"/>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4" name="Fußzeilenplatzhalter 3">
            <a:extLst>
              <a:ext uri="{FF2B5EF4-FFF2-40B4-BE49-F238E27FC236}">
                <a16:creationId xmlns:a16="http://schemas.microsoft.com/office/drawing/2014/main" id="{A5015109-9B27-5235-577E-98CB1AA0C78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3465121-B943-F66E-C892-D9D883285E10}"/>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239667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03BEFCA-1C74-F3CD-1A5C-1F99E5718707}"/>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3" name="Fußzeilenplatzhalter 2">
            <a:extLst>
              <a:ext uri="{FF2B5EF4-FFF2-40B4-BE49-F238E27FC236}">
                <a16:creationId xmlns:a16="http://schemas.microsoft.com/office/drawing/2014/main" id="{DFDD4727-8640-53F6-B7AD-AADB99BE741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FFE89FD-AF89-5A8C-11E0-25B7119D5B9D}"/>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192879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C98B1-526C-3059-D2E3-4F41131DC8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6CB117D-718E-3512-5C13-356010AEA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7C0D48C-DF2D-3F74-DDE0-1C0CDFAE7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3A9CAF6-D182-1F51-9E29-D34F11DF9FB4}"/>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6" name="Fußzeilenplatzhalter 5">
            <a:extLst>
              <a:ext uri="{FF2B5EF4-FFF2-40B4-BE49-F238E27FC236}">
                <a16:creationId xmlns:a16="http://schemas.microsoft.com/office/drawing/2014/main" id="{E3F5482B-088A-F13F-9AEB-4BF8D719C9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18892F2-EB11-DA00-2FBE-8F1A23F78602}"/>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422657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E3687-2611-446E-4AFB-E57FD195437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D314410-C91A-E52C-9D83-9824A4A7E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DF5DE04-3C4B-7A37-32DA-F03AB2A15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42CAADB-7217-4A37-B09F-D6073781A08E}"/>
              </a:ext>
            </a:extLst>
          </p:cNvPr>
          <p:cNvSpPr>
            <a:spLocks noGrp="1"/>
          </p:cNvSpPr>
          <p:nvPr>
            <p:ph type="dt" sz="half" idx="10"/>
          </p:nvPr>
        </p:nvSpPr>
        <p:spPr/>
        <p:txBody>
          <a:bodyPr/>
          <a:lstStyle/>
          <a:p>
            <a:fld id="{519E8962-633A-A44B-813D-76812E88338D}" type="datetimeFigureOut">
              <a:rPr lang="de-DE" smtClean="0"/>
              <a:t>12.10.2022</a:t>
            </a:fld>
            <a:endParaRPr lang="de-DE"/>
          </a:p>
        </p:txBody>
      </p:sp>
      <p:sp>
        <p:nvSpPr>
          <p:cNvPr id="6" name="Fußzeilenplatzhalter 5">
            <a:extLst>
              <a:ext uri="{FF2B5EF4-FFF2-40B4-BE49-F238E27FC236}">
                <a16:creationId xmlns:a16="http://schemas.microsoft.com/office/drawing/2014/main" id="{9399C0FD-5AA0-1689-0D12-A60AE7E2C0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4A8849-354E-458D-40F8-EEFE36F02C46}"/>
              </a:ext>
            </a:extLst>
          </p:cNvPr>
          <p:cNvSpPr>
            <a:spLocks noGrp="1"/>
          </p:cNvSpPr>
          <p:nvPr>
            <p:ph type="sldNum" sz="quarter" idx="12"/>
          </p:nvPr>
        </p:nvSpPr>
        <p:spPr/>
        <p:txBody>
          <a:bodyPr/>
          <a:lstStyle/>
          <a:p>
            <a:fld id="{F114C5D2-7ED6-4F4B-9C99-BE99AC2B103C}" type="slidenum">
              <a:rPr lang="de-DE" smtClean="0"/>
              <a:t>‹Nr.›</a:t>
            </a:fld>
            <a:endParaRPr lang="de-DE"/>
          </a:p>
        </p:txBody>
      </p:sp>
    </p:spTree>
    <p:extLst>
      <p:ext uri="{BB962C8B-B14F-4D97-AF65-F5344CB8AC3E}">
        <p14:creationId xmlns:p14="http://schemas.microsoft.com/office/powerpoint/2010/main" val="26370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51104C6-9117-0B3A-BBC2-2BAE99A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2F6F982-1353-CE2A-FC5B-48B65689D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A73C91-130B-ADFC-BCF5-668F7DE97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E8962-633A-A44B-813D-76812E88338D}" type="datetimeFigureOut">
              <a:rPr lang="de-DE" smtClean="0"/>
              <a:t>12.10.2022</a:t>
            </a:fld>
            <a:endParaRPr lang="de-DE"/>
          </a:p>
        </p:txBody>
      </p:sp>
      <p:sp>
        <p:nvSpPr>
          <p:cNvPr id="5" name="Fußzeilenplatzhalter 4">
            <a:extLst>
              <a:ext uri="{FF2B5EF4-FFF2-40B4-BE49-F238E27FC236}">
                <a16:creationId xmlns:a16="http://schemas.microsoft.com/office/drawing/2014/main" id="{C2ABB3F7-FA77-A947-0CF1-2C1AAE246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92C450E-ABD6-AC4D-14FE-28B31986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4C5D2-7ED6-4F4B-9C99-BE99AC2B103C}" type="slidenum">
              <a:rPr lang="de-DE" smtClean="0"/>
              <a:t>‹Nr.›</a:t>
            </a:fld>
            <a:endParaRPr lang="de-DE"/>
          </a:p>
        </p:txBody>
      </p:sp>
    </p:spTree>
    <p:extLst>
      <p:ext uri="{BB962C8B-B14F-4D97-AF65-F5344CB8AC3E}">
        <p14:creationId xmlns:p14="http://schemas.microsoft.com/office/powerpoint/2010/main" val="189639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5B1876E-0B23-5CAC-C179-667CF47096E8}"/>
              </a:ext>
            </a:extLst>
          </p:cNvPr>
          <p:cNvSpPr txBox="1"/>
          <p:nvPr/>
        </p:nvSpPr>
        <p:spPr>
          <a:xfrm>
            <a:off x="3634740" y="444105"/>
            <a:ext cx="6494853" cy="2062103"/>
          </a:xfrm>
          <a:prstGeom prst="rect">
            <a:avLst/>
          </a:prstGeom>
          <a:noFill/>
        </p:spPr>
        <p:txBody>
          <a:bodyPr wrap="square" rtlCol="0">
            <a:spAutoFit/>
          </a:bodyPr>
          <a:lstStyle/>
          <a:p>
            <a:r>
              <a:rPr lang="de-CH" sz="3200" dirty="0">
                <a:solidFill>
                  <a:srgbClr val="0F2B3E"/>
                </a:solidFill>
                <a:effectLst/>
                <a:latin typeface="Helvetica" pitchFamily="2" charset="0"/>
              </a:rPr>
              <a:t>Das ist </a:t>
            </a:r>
            <a:r>
              <a:rPr lang="de-CH" sz="3200">
                <a:solidFill>
                  <a:srgbClr val="0F2B3E"/>
                </a:solidFill>
                <a:effectLst/>
                <a:latin typeface="Helvetica" pitchFamily="2" charset="0"/>
              </a:rPr>
              <a:t>eine Beschriftungsvorlage, </a:t>
            </a:r>
            <a:r>
              <a:rPr lang="de-CH" sz="3200" dirty="0">
                <a:solidFill>
                  <a:srgbClr val="0F2B3E"/>
                </a:solidFill>
                <a:effectLst/>
                <a:latin typeface="Helvetica" pitchFamily="2" charset="0"/>
              </a:rPr>
              <a:t>um für Massnahmen zur Biodiversitätsförderungen zu informieren. </a:t>
            </a:r>
          </a:p>
        </p:txBody>
      </p:sp>
      <p:sp>
        <p:nvSpPr>
          <p:cNvPr id="5" name="Textfeld 4">
            <a:extLst>
              <a:ext uri="{FF2B5EF4-FFF2-40B4-BE49-F238E27FC236}">
                <a16:creationId xmlns:a16="http://schemas.microsoft.com/office/drawing/2014/main" id="{365D3E94-6CC0-2BAD-1B2D-8BF287BD0CB2}"/>
              </a:ext>
            </a:extLst>
          </p:cNvPr>
          <p:cNvSpPr txBox="1"/>
          <p:nvPr/>
        </p:nvSpPr>
        <p:spPr>
          <a:xfrm>
            <a:off x="3634740" y="2532116"/>
            <a:ext cx="7795260" cy="3647152"/>
          </a:xfrm>
          <a:prstGeom prst="rect">
            <a:avLst/>
          </a:prstGeom>
          <a:noFill/>
        </p:spPr>
        <p:txBody>
          <a:bodyPr wrap="square" rtlCol="0">
            <a:spAutoFit/>
          </a:bodyPr>
          <a:lstStyle/>
          <a:p>
            <a:pPr marL="457200" indent="-457200">
              <a:buAutoNum type="arabicParenR"/>
            </a:pPr>
            <a:r>
              <a:rPr lang="de-CH" sz="2100" dirty="0">
                <a:solidFill>
                  <a:srgbClr val="0F2B3E"/>
                </a:solidFill>
                <a:latin typeface="Helvetica" pitchFamily="2" charset="0"/>
              </a:rPr>
              <a:t>Die Folien können frei angeordnet und mit Text und Bildern ergänzt werden. Es kann auch das eigene Logo ergänzt werden. </a:t>
            </a:r>
          </a:p>
          <a:p>
            <a:pPr marL="804863" indent="-265113">
              <a:buFont typeface="Arial" panose="020B0604020202020204" pitchFamily="34" charset="0"/>
              <a:buChar char="•"/>
            </a:pPr>
            <a:r>
              <a:rPr lang="de-CH" sz="2100" dirty="0">
                <a:solidFill>
                  <a:srgbClr val="0F2B3E"/>
                </a:solidFill>
                <a:latin typeface="Helvetica" pitchFamily="2" charset="0"/>
              </a:rPr>
              <a:t>Folie 2 ist eine Vorlage für eine Titel-Seite mit wenig Text. </a:t>
            </a:r>
          </a:p>
          <a:p>
            <a:pPr marL="804863" indent="-265113">
              <a:buFont typeface="Arial" panose="020B0604020202020204" pitchFamily="34" charset="0"/>
              <a:buChar char="•"/>
            </a:pPr>
            <a:r>
              <a:rPr lang="de-CH" sz="2100" dirty="0">
                <a:solidFill>
                  <a:srgbClr val="0F2B3E"/>
                </a:solidFill>
                <a:latin typeface="Helvetica" pitchFamily="2" charset="0"/>
              </a:rPr>
              <a:t>Folien 3-7 sind Vorlagen, um eine Massnahme ausführlicher zu beschreiben.</a:t>
            </a:r>
          </a:p>
          <a:p>
            <a:pPr marL="804863" indent="-265113">
              <a:buFont typeface="Arial" panose="020B0604020202020204" pitchFamily="34" charset="0"/>
              <a:buChar char="•"/>
            </a:pPr>
            <a:r>
              <a:rPr lang="de-CH" sz="2100" dirty="0">
                <a:solidFill>
                  <a:srgbClr val="0F2B3E"/>
                </a:solidFill>
                <a:latin typeface="Helvetica" pitchFamily="2" charset="0"/>
              </a:rPr>
              <a:t>Folien 8-10 sind ausgefüllte Beispiele. </a:t>
            </a:r>
          </a:p>
          <a:p>
            <a:pPr marL="457200" indent="-457200">
              <a:buFont typeface="+mj-lt"/>
              <a:buAutoNum type="arabicParenR" startAt="2"/>
            </a:pPr>
            <a:r>
              <a:rPr lang="de-CH" sz="2100" b="0" i="0" dirty="0">
                <a:solidFill>
                  <a:srgbClr val="0F2B3E"/>
                </a:solidFill>
                <a:effectLst/>
                <a:latin typeface="Helvetica" pitchFamily="2" charset="0"/>
              </a:rPr>
              <a:t>Die Beschriftungsvorlage kann auch für andere Massnahmen zum Thema Nachhaltigkeit verwendet werden.</a:t>
            </a:r>
          </a:p>
          <a:p>
            <a:pPr marL="457200" indent="-457200">
              <a:buFont typeface="+mj-lt"/>
              <a:buAutoNum type="arabicParenR" startAt="2"/>
            </a:pPr>
            <a:r>
              <a:rPr lang="de-CH" sz="2100" b="0" i="0" dirty="0">
                <a:solidFill>
                  <a:srgbClr val="0F2B3E"/>
                </a:solidFill>
                <a:effectLst/>
                <a:latin typeface="Helvetica" pitchFamily="2" charset="0"/>
              </a:rPr>
              <a:t>Erstellte Folien als PDF exportieren, auf Papier </a:t>
            </a:r>
            <a:r>
              <a:rPr lang="de-CH" sz="2100" dirty="0">
                <a:solidFill>
                  <a:srgbClr val="0F2B3E"/>
                </a:solidFill>
                <a:latin typeface="Helvetica" pitchFamily="2" charset="0"/>
              </a:rPr>
              <a:t>oder andere Oberflächen drucken (lassen) und wetterfest installieren. </a:t>
            </a:r>
            <a:r>
              <a:rPr lang="de-CH" sz="2100" b="0" i="0" dirty="0">
                <a:solidFill>
                  <a:srgbClr val="0F2B3E"/>
                </a:solidFill>
                <a:effectLst/>
                <a:latin typeface="Helvetica" pitchFamily="2" charset="0"/>
              </a:rPr>
              <a:t> </a:t>
            </a:r>
            <a:endParaRPr lang="de-DE" sz="2100" dirty="0">
              <a:solidFill>
                <a:srgbClr val="0F2B3E"/>
              </a:solidFill>
              <a:latin typeface="Helvetica" pitchFamily="2" charset="0"/>
            </a:endParaRPr>
          </a:p>
        </p:txBody>
      </p:sp>
      <p:pic>
        <p:nvPicPr>
          <p:cNvPr id="6" name="Grafik 5">
            <a:extLst>
              <a:ext uri="{FF2B5EF4-FFF2-40B4-BE49-F238E27FC236}">
                <a16:creationId xmlns:a16="http://schemas.microsoft.com/office/drawing/2014/main" id="{AB691A4D-42AF-829E-2297-EC07DA0C44DC}"/>
              </a:ext>
            </a:extLst>
          </p:cNvPr>
          <p:cNvPicPr>
            <a:picLocks noChangeAspect="1"/>
          </p:cNvPicPr>
          <p:nvPr/>
        </p:nvPicPr>
        <p:blipFill>
          <a:blip r:embed="rId2"/>
          <a:stretch>
            <a:fillRect/>
          </a:stretch>
        </p:blipFill>
        <p:spPr>
          <a:xfrm>
            <a:off x="1252219" y="1895781"/>
            <a:ext cx="2213791" cy="3558879"/>
          </a:xfrm>
          <a:prstGeom prst="rect">
            <a:avLst/>
          </a:prstGeom>
        </p:spPr>
      </p:pic>
    </p:spTree>
    <p:extLst>
      <p:ext uri="{BB962C8B-B14F-4D97-AF65-F5344CB8AC3E}">
        <p14:creationId xmlns:p14="http://schemas.microsoft.com/office/powerpoint/2010/main" val="127300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DE49C2E-959E-C22B-C49E-4DBA1A087014}"/>
              </a:ext>
            </a:extLst>
          </p:cNvPr>
          <p:cNvSpPr txBox="1"/>
          <p:nvPr/>
        </p:nvSpPr>
        <p:spPr>
          <a:xfrm>
            <a:off x="5082599" y="664884"/>
            <a:ext cx="7499169" cy="584775"/>
          </a:xfrm>
          <a:prstGeom prst="rect">
            <a:avLst/>
          </a:prstGeom>
          <a:noFill/>
        </p:spPr>
        <p:txBody>
          <a:bodyPr wrap="square" rtlCol="0">
            <a:spAutoFit/>
          </a:bodyPr>
          <a:lstStyle/>
          <a:p>
            <a:r>
              <a:rPr lang="de-CH" sz="3200" dirty="0">
                <a:solidFill>
                  <a:srgbClr val="0F2B3E"/>
                </a:solidFill>
                <a:latin typeface="Helvetica" pitchFamily="2" charset="0"/>
              </a:rPr>
              <a:t>Ein Laubversteck für den Igel</a:t>
            </a:r>
          </a:p>
        </p:txBody>
      </p:sp>
      <p:sp>
        <p:nvSpPr>
          <p:cNvPr id="5" name="Textfeld 4">
            <a:extLst>
              <a:ext uri="{FF2B5EF4-FFF2-40B4-BE49-F238E27FC236}">
                <a16:creationId xmlns:a16="http://schemas.microsoft.com/office/drawing/2014/main" id="{E9427093-77CA-512E-6B64-A0DB691FFD6C}"/>
              </a:ext>
            </a:extLst>
          </p:cNvPr>
          <p:cNvSpPr txBox="1"/>
          <p:nvPr/>
        </p:nvSpPr>
        <p:spPr>
          <a:xfrm>
            <a:off x="5082599" y="1389580"/>
            <a:ext cx="6442442" cy="3647152"/>
          </a:xfrm>
          <a:prstGeom prst="rect">
            <a:avLst/>
          </a:prstGeom>
          <a:noFill/>
        </p:spPr>
        <p:txBody>
          <a:bodyPr wrap="square" rtlCol="0">
            <a:spAutoFit/>
          </a:bodyPr>
          <a:lstStyle/>
          <a:p>
            <a:r>
              <a:rPr lang="de-CH" sz="2100" dirty="0">
                <a:solidFill>
                  <a:srgbClr val="0F2B3E"/>
                </a:solidFill>
                <a:latin typeface="Helvetica" pitchFamily="2" charset="0"/>
              </a:rPr>
              <a:t>Die Ansprüche, die der Igel an seinen Lebensraum stellt, sind im Prinzip nicht sehr gross. Er braucht genügend Futter, Versteckmöglichkeiten und er mag abwechslungsreiche Strukturen. Er ist ein Insektenfresser und liebt Käfer, Raupen und Würmer. </a:t>
            </a:r>
          </a:p>
          <a:p>
            <a:r>
              <a:rPr lang="de-CH" sz="2100" dirty="0">
                <a:solidFill>
                  <a:srgbClr val="0F2B3E"/>
                </a:solidFill>
                <a:latin typeface="Helvetica" pitchFamily="2" charset="0"/>
              </a:rPr>
              <a:t>Ausserdem: Der Lebensraum eines Igels besteht nicht nur aus einem Garten, sondern setzt sich aus einer Vielzahl von Orten zusammen. Während der Paarungszeit legen männliche Igel in einer Nacht bis zu 5 km zurück. </a:t>
            </a:r>
          </a:p>
        </p:txBody>
      </p:sp>
      <p:pic>
        <p:nvPicPr>
          <p:cNvPr id="7" name="Grafik 6">
            <a:extLst>
              <a:ext uri="{FF2B5EF4-FFF2-40B4-BE49-F238E27FC236}">
                <a16:creationId xmlns:a16="http://schemas.microsoft.com/office/drawing/2014/main" id="{19AE2A30-DA6A-4E8B-D207-43FC1D508EDE}"/>
              </a:ext>
            </a:extLst>
          </p:cNvPr>
          <p:cNvPicPr>
            <a:picLocks noChangeAspect="1"/>
          </p:cNvPicPr>
          <p:nvPr/>
        </p:nvPicPr>
        <p:blipFill>
          <a:blip r:embed="rId2"/>
          <a:stretch>
            <a:fillRect/>
          </a:stretch>
        </p:blipFill>
        <p:spPr>
          <a:xfrm>
            <a:off x="9518468" y="4990746"/>
            <a:ext cx="6869248" cy="1790509"/>
          </a:xfrm>
          <a:prstGeom prst="rect">
            <a:avLst/>
          </a:prstGeom>
        </p:spPr>
      </p:pic>
      <p:pic>
        <p:nvPicPr>
          <p:cNvPr id="3" name="Grafik 2">
            <a:extLst>
              <a:ext uri="{FF2B5EF4-FFF2-40B4-BE49-F238E27FC236}">
                <a16:creationId xmlns:a16="http://schemas.microsoft.com/office/drawing/2014/main" id="{03A99DA6-627A-49BD-975D-22037D6EF9DC}"/>
              </a:ext>
            </a:extLst>
          </p:cNvPr>
          <p:cNvPicPr>
            <a:picLocks noChangeAspect="1"/>
          </p:cNvPicPr>
          <p:nvPr/>
        </p:nvPicPr>
        <p:blipFill>
          <a:blip r:embed="rId3"/>
          <a:stretch>
            <a:fillRect/>
          </a:stretch>
        </p:blipFill>
        <p:spPr>
          <a:xfrm>
            <a:off x="445897" y="806313"/>
            <a:ext cx="4476035" cy="2919046"/>
          </a:xfrm>
          <a:prstGeom prst="rect">
            <a:avLst/>
          </a:prstGeom>
        </p:spPr>
      </p:pic>
      <p:sp>
        <p:nvSpPr>
          <p:cNvPr id="8" name="Textfeld 7">
            <a:extLst>
              <a:ext uri="{FF2B5EF4-FFF2-40B4-BE49-F238E27FC236}">
                <a16:creationId xmlns:a16="http://schemas.microsoft.com/office/drawing/2014/main" id="{30265D08-402B-41E7-BFB7-C26BAEFB4040}"/>
              </a:ext>
            </a:extLst>
          </p:cNvPr>
          <p:cNvSpPr txBox="1"/>
          <p:nvPr/>
        </p:nvSpPr>
        <p:spPr>
          <a:xfrm>
            <a:off x="330201" y="5388440"/>
            <a:ext cx="6442442" cy="1061829"/>
          </a:xfrm>
          <a:prstGeom prst="rect">
            <a:avLst/>
          </a:prstGeom>
          <a:noFill/>
        </p:spPr>
        <p:txBody>
          <a:bodyPr wrap="square" rtlCol="0">
            <a:spAutoFit/>
          </a:bodyPr>
          <a:lstStyle/>
          <a:p>
            <a:r>
              <a:rPr lang="de-CH" sz="2100" dirty="0">
                <a:solidFill>
                  <a:srgbClr val="0F2B3E"/>
                </a:solidFill>
                <a:latin typeface="Helvetica" pitchFamily="2" charset="0"/>
              </a:rPr>
              <a:t>Also, wie sieht es bei Ihnen aus: Helfen Sie mit, in unserem Quartier dem Igel ein hindernisfreies und geeignetes Zuhause zu bieten?</a:t>
            </a:r>
            <a:endParaRPr lang="de-DE" sz="2100" dirty="0">
              <a:solidFill>
                <a:srgbClr val="0F2B3E"/>
              </a:solidFill>
              <a:latin typeface="Helvetica" pitchFamily="2" charset="0"/>
            </a:endParaRPr>
          </a:p>
        </p:txBody>
      </p:sp>
    </p:spTree>
    <p:extLst>
      <p:ext uri="{BB962C8B-B14F-4D97-AF65-F5344CB8AC3E}">
        <p14:creationId xmlns:p14="http://schemas.microsoft.com/office/powerpoint/2010/main" val="412638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09BA148-93A8-15F2-BF35-BBB29C13787F}"/>
              </a:ext>
            </a:extLst>
          </p:cNvPr>
          <p:cNvSpPr/>
          <p:nvPr/>
        </p:nvSpPr>
        <p:spPr>
          <a:xfrm>
            <a:off x="-68580" y="0"/>
            <a:ext cx="12321540" cy="6934200"/>
          </a:xfrm>
          <a:prstGeom prst="rect">
            <a:avLst/>
          </a:prstGeom>
          <a:solidFill>
            <a:srgbClr val="0F2B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459AC09-DBAA-835F-757B-8FBDFCE19E82}"/>
              </a:ext>
            </a:extLst>
          </p:cNvPr>
          <p:cNvPicPr>
            <a:picLocks noChangeAspect="1"/>
          </p:cNvPicPr>
          <p:nvPr/>
        </p:nvPicPr>
        <p:blipFill>
          <a:blip r:embed="rId2"/>
          <a:stretch>
            <a:fillRect/>
          </a:stretch>
        </p:blipFill>
        <p:spPr>
          <a:xfrm>
            <a:off x="9462951" y="371747"/>
            <a:ext cx="2873829" cy="1592121"/>
          </a:xfrm>
          <a:prstGeom prst="rect">
            <a:avLst/>
          </a:prstGeom>
        </p:spPr>
      </p:pic>
      <p:sp>
        <p:nvSpPr>
          <p:cNvPr id="6" name="Textfeld 5">
            <a:extLst>
              <a:ext uri="{FF2B5EF4-FFF2-40B4-BE49-F238E27FC236}">
                <a16:creationId xmlns:a16="http://schemas.microsoft.com/office/drawing/2014/main" id="{5BD0DF18-BDB4-1E6D-5C1F-0BB2C7898470}"/>
              </a:ext>
            </a:extLst>
          </p:cNvPr>
          <p:cNvSpPr txBox="1"/>
          <p:nvPr/>
        </p:nvSpPr>
        <p:spPr>
          <a:xfrm>
            <a:off x="3618411" y="2951946"/>
            <a:ext cx="4955177" cy="1446550"/>
          </a:xfrm>
          <a:prstGeom prst="rect">
            <a:avLst/>
          </a:prstGeom>
          <a:noFill/>
        </p:spPr>
        <p:txBody>
          <a:bodyPr wrap="square" rtlCol="0">
            <a:spAutoFit/>
          </a:bodyPr>
          <a:lstStyle/>
          <a:p>
            <a:pPr algn="ctr"/>
            <a:r>
              <a:rPr lang="de-CH" sz="4400" dirty="0">
                <a:solidFill>
                  <a:schemeClr val="bg1"/>
                </a:solidFill>
                <a:effectLst/>
                <a:latin typeface="Helvetica" pitchFamily="2" charset="0"/>
              </a:rPr>
              <a:t>Hier ist ein Titel </a:t>
            </a:r>
          </a:p>
          <a:p>
            <a:pPr algn="ctr"/>
            <a:r>
              <a:rPr lang="de-CH" sz="4400" dirty="0">
                <a:solidFill>
                  <a:schemeClr val="bg1"/>
                </a:solidFill>
                <a:latin typeface="Helvetica" pitchFamily="2" charset="0"/>
              </a:rPr>
              <a:t>1- oder 2-Zeilig</a:t>
            </a:r>
            <a:endParaRPr lang="de-CH" sz="4400" dirty="0">
              <a:solidFill>
                <a:schemeClr val="bg1"/>
              </a:solidFill>
              <a:effectLst/>
              <a:latin typeface="Helvetica" pitchFamily="2" charset="0"/>
            </a:endParaRPr>
          </a:p>
        </p:txBody>
      </p:sp>
      <p:pic>
        <p:nvPicPr>
          <p:cNvPr id="8" name="Grafik 7">
            <a:extLst>
              <a:ext uri="{FF2B5EF4-FFF2-40B4-BE49-F238E27FC236}">
                <a16:creationId xmlns:a16="http://schemas.microsoft.com/office/drawing/2014/main" id="{A43178E9-BE01-40D1-4AB1-A0D44428F7B7}"/>
              </a:ext>
            </a:extLst>
          </p:cNvPr>
          <p:cNvPicPr>
            <a:picLocks noChangeAspect="1"/>
          </p:cNvPicPr>
          <p:nvPr/>
        </p:nvPicPr>
        <p:blipFill>
          <a:blip r:embed="rId3"/>
          <a:stretch>
            <a:fillRect/>
          </a:stretch>
        </p:blipFill>
        <p:spPr>
          <a:xfrm>
            <a:off x="-2418080" y="4995660"/>
            <a:ext cx="5054600" cy="1317510"/>
          </a:xfrm>
          <a:prstGeom prst="rect">
            <a:avLst/>
          </a:prstGeom>
        </p:spPr>
      </p:pic>
    </p:spTree>
    <p:extLst>
      <p:ext uri="{BB962C8B-B14F-4D97-AF65-F5344CB8AC3E}">
        <p14:creationId xmlns:p14="http://schemas.microsoft.com/office/powerpoint/2010/main" val="19971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61DDCF2-D662-1634-75D7-4B3810B35B2D}"/>
              </a:ext>
            </a:extLst>
          </p:cNvPr>
          <p:cNvSpPr/>
          <p:nvPr/>
        </p:nvSpPr>
        <p:spPr>
          <a:xfrm>
            <a:off x="-64771" y="0"/>
            <a:ext cx="12321540" cy="6934200"/>
          </a:xfrm>
          <a:prstGeom prst="rect">
            <a:avLst/>
          </a:prstGeom>
          <a:solidFill>
            <a:srgbClr val="0F2B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2B3B419-8C67-F4BF-1BD2-04AFF7A0B035}"/>
              </a:ext>
            </a:extLst>
          </p:cNvPr>
          <p:cNvSpPr txBox="1"/>
          <p:nvPr/>
        </p:nvSpPr>
        <p:spPr>
          <a:xfrm>
            <a:off x="3618411" y="3080445"/>
            <a:ext cx="5838009" cy="584775"/>
          </a:xfrm>
          <a:prstGeom prst="rect">
            <a:avLst/>
          </a:prstGeom>
          <a:noFill/>
        </p:spPr>
        <p:txBody>
          <a:bodyPr wrap="square" rtlCol="0">
            <a:spAutoFit/>
          </a:bodyPr>
          <a:lstStyle/>
          <a:p>
            <a:r>
              <a:rPr lang="de-CH" sz="3200" dirty="0">
                <a:solidFill>
                  <a:schemeClr val="bg1"/>
                </a:solidFill>
                <a:latin typeface="Helvetica" pitchFamily="2" charset="0"/>
              </a:rPr>
              <a:t>Kleiner T</a:t>
            </a:r>
            <a:r>
              <a:rPr lang="de-CH" sz="3200" dirty="0">
                <a:solidFill>
                  <a:schemeClr val="bg1"/>
                </a:solidFill>
                <a:effectLst/>
                <a:latin typeface="Helvetica" pitchFamily="2" charset="0"/>
              </a:rPr>
              <a:t>itel</a:t>
            </a:r>
          </a:p>
        </p:txBody>
      </p:sp>
      <p:pic>
        <p:nvPicPr>
          <p:cNvPr id="8" name="Grafik 7">
            <a:extLst>
              <a:ext uri="{FF2B5EF4-FFF2-40B4-BE49-F238E27FC236}">
                <a16:creationId xmlns:a16="http://schemas.microsoft.com/office/drawing/2014/main" id="{347BD920-2E3C-7E38-47F5-AFB796E10451}"/>
              </a:ext>
            </a:extLst>
          </p:cNvPr>
          <p:cNvPicPr>
            <a:picLocks noChangeAspect="1"/>
          </p:cNvPicPr>
          <p:nvPr/>
        </p:nvPicPr>
        <p:blipFill>
          <a:blip r:embed="rId2"/>
          <a:stretch>
            <a:fillRect/>
          </a:stretch>
        </p:blipFill>
        <p:spPr>
          <a:xfrm>
            <a:off x="1252219" y="1895781"/>
            <a:ext cx="2213791" cy="3558879"/>
          </a:xfrm>
          <a:prstGeom prst="rect">
            <a:avLst/>
          </a:prstGeom>
        </p:spPr>
      </p:pic>
      <p:sp>
        <p:nvSpPr>
          <p:cNvPr id="9" name="Textfeld 8">
            <a:extLst>
              <a:ext uri="{FF2B5EF4-FFF2-40B4-BE49-F238E27FC236}">
                <a16:creationId xmlns:a16="http://schemas.microsoft.com/office/drawing/2014/main" id="{77FEE6B4-8580-8828-21E1-1D60534A508F}"/>
              </a:ext>
            </a:extLst>
          </p:cNvPr>
          <p:cNvSpPr txBox="1"/>
          <p:nvPr/>
        </p:nvSpPr>
        <p:spPr>
          <a:xfrm>
            <a:off x="3634740" y="3665220"/>
            <a:ext cx="5821680" cy="1708160"/>
          </a:xfrm>
          <a:prstGeom prst="rect">
            <a:avLst/>
          </a:prstGeom>
          <a:noFill/>
        </p:spPr>
        <p:txBody>
          <a:bodyPr wrap="square" rtlCol="0">
            <a:spAutoFit/>
          </a:bodyPr>
          <a:lstStyle/>
          <a:p>
            <a:r>
              <a:rPr lang="de-CH" sz="2100" b="0" i="0" dirty="0">
                <a:solidFill>
                  <a:schemeClr val="bg1"/>
                </a:solidFill>
                <a:effectLst/>
                <a:latin typeface="Helvetica" pitchFamily="2" charset="0"/>
              </a:rPr>
              <a:t>Beispielstext: </a:t>
            </a:r>
            <a:r>
              <a:rPr lang="de-CH" sz="2100" b="0" i="0" dirty="0" err="1">
                <a:solidFill>
                  <a:schemeClr val="bg1"/>
                </a:solidFill>
                <a:effectLst/>
                <a:latin typeface="Helvetica" pitchFamily="2" charset="0"/>
              </a:rPr>
              <a:t>Lorem</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ipsum</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dolor</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sit</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amet</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consectetuer</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adipiscing</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elit</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Aenean</a:t>
            </a:r>
            <a:r>
              <a:rPr lang="de-CH" sz="2100" b="0" i="0" dirty="0">
                <a:solidFill>
                  <a:schemeClr val="bg1"/>
                </a:solidFill>
                <a:effectLst/>
                <a:latin typeface="Helvetica" pitchFamily="2" charset="0"/>
              </a:rPr>
              <a:t> commodo </a:t>
            </a:r>
            <a:r>
              <a:rPr lang="de-CH" sz="2100" b="0" i="0" dirty="0" err="1">
                <a:solidFill>
                  <a:schemeClr val="bg1"/>
                </a:solidFill>
                <a:effectLst/>
                <a:latin typeface="Helvetica" pitchFamily="2" charset="0"/>
              </a:rPr>
              <a:t>ligula</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eget</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dolor</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Aenean</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massa</a:t>
            </a:r>
            <a:r>
              <a:rPr lang="de-CH" sz="2100" b="0" i="0" dirty="0">
                <a:solidFill>
                  <a:schemeClr val="bg1"/>
                </a:solidFill>
                <a:effectLst/>
                <a:latin typeface="Helvetica" pitchFamily="2" charset="0"/>
              </a:rPr>
              <a:t>. Cum </a:t>
            </a:r>
            <a:r>
              <a:rPr lang="de-CH" sz="2100" b="0" i="0" dirty="0" err="1">
                <a:solidFill>
                  <a:schemeClr val="bg1"/>
                </a:solidFill>
                <a:effectLst/>
                <a:latin typeface="Helvetica" pitchFamily="2" charset="0"/>
              </a:rPr>
              <a:t>sociis</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natoque</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penatibus</a:t>
            </a:r>
            <a:r>
              <a:rPr lang="de-CH" sz="2100" b="0" i="0" dirty="0">
                <a:solidFill>
                  <a:schemeClr val="bg1"/>
                </a:solidFill>
                <a:effectLst/>
                <a:latin typeface="Helvetica" pitchFamily="2" charset="0"/>
              </a:rPr>
              <a:t> et </a:t>
            </a:r>
            <a:r>
              <a:rPr lang="de-CH" sz="2100" b="0" i="0" dirty="0" err="1">
                <a:solidFill>
                  <a:schemeClr val="bg1"/>
                </a:solidFill>
                <a:effectLst/>
                <a:latin typeface="Helvetica" pitchFamily="2" charset="0"/>
              </a:rPr>
              <a:t>magnis</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dis</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parturient</a:t>
            </a:r>
            <a:r>
              <a:rPr lang="de-CH" sz="2100" b="0" i="0" dirty="0">
                <a:solidFill>
                  <a:schemeClr val="bg1"/>
                </a:solidFill>
                <a:effectLst/>
                <a:latin typeface="Helvetica" pitchFamily="2" charset="0"/>
              </a:rPr>
              <a:t> </a:t>
            </a:r>
            <a:r>
              <a:rPr lang="de-CH" sz="2100" b="0" i="0" dirty="0" err="1">
                <a:solidFill>
                  <a:schemeClr val="bg1"/>
                </a:solidFill>
                <a:effectLst/>
                <a:latin typeface="Helvetica" pitchFamily="2" charset="0"/>
              </a:rPr>
              <a:t>montes</a:t>
            </a:r>
            <a:endParaRPr lang="de-DE" sz="2100" dirty="0">
              <a:solidFill>
                <a:schemeClr val="bg1"/>
              </a:solidFill>
              <a:latin typeface="Helvetica" pitchFamily="2" charset="0"/>
            </a:endParaRPr>
          </a:p>
        </p:txBody>
      </p:sp>
    </p:spTree>
    <p:extLst>
      <p:ext uri="{BB962C8B-B14F-4D97-AF65-F5344CB8AC3E}">
        <p14:creationId xmlns:p14="http://schemas.microsoft.com/office/powerpoint/2010/main" val="194880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5B1876E-0B23-5CAC-C179-667CF47096E8}"/>
              </a:ext>
            </a:extLst>
          </p:cNvPr>
          <p:cNvSpPr txBox="1"/>
          <p:nvPr/>
        </p:nvSpPr>
        <p:spPr>
          <a:xfrm>
            <a:off x="3618411" y="3080445"/>
            <a:ext cx="5838009" cy="584775"/>
          </a:xfrm>
          <a:prstGeom prst="rect">
            <a:avLst/>
          </a:prstGeom>
          <a:noFill/>
        </p:spPr>
        <p:txBody>
          <a:bodyPr wrap="square" rtlCol="0">
            <a:spAutoFit/>
          </a:bodyPr>
          <a:lstStyle/>
          <a:p>
            <a:r>
              <a:rPr lang="de-CH" sz="3200" dirty="0">
                <a:solidFill>
                  <a:srgbClr val="0F2B3E"/>
                </a:solidFill>
                <a:effectLst/>
                <a:latin typeface="Helvetica" pitchFamily="2" charset="0"/>
              </a:rPr>
              <a:t>Kleiner Titel</a:t>
            </a:r>
          </a:p>
        </p:txBody>
      </p:sp>
      <p:sp>
        <p:nvSpPr>
          <p:cNvPr id="5" name="Textfeld 4">
            <a:extLst>
              <a:ext uri="{FF2B5EF4-FFF2-40B4-BE49-F238E27FC236}">
                <a16:creationId xmlns:a16="http://schemas.microsoft.com/office/drawing/2014/main" id="{365D3E94-6CC0-2BAD-1B2D-8BF287BD0CB2}"/>
              </a:ext>
            </a:extLst>
          </p:cNvPr>
          <p:cNvSpPr txBox="1"/>
          <p:nvPr/>
        </p:nvSpPr>
        <p:spPr>
          <a:xfrm>
            <a:off x="3634740" y="3665220"/>
            <a:ext cx="5821680" cy="1708160"/>
          </a:xfrm>
          <a:prstGeom prst="rect">
            <a:avLst/>
          </a:prstGeom>
          <a:noFill/>
        </p:spPr>
        <p:txBody>
          <a:bodyPr wrap="square" rtlCol="0">
            <a:spAutoFit/>
          </a:bodyPr>
          <a:lstStyle/>
          <a:p>
            <a:r>
              <a:rPr lang="de-CH" sz="2100" b="0" i="0" dirty="0">
                <a:solidFill>
                  <a:srgbClr val="0F2B3E"/>
                </a:solidFill>
                <a:effectLst/>
                <a:latin typeface="Helvetica" pitchFamily="2" charset="0"/>
              </a:rPr>
              <a:t>Beispielstext: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a:t>
            </a:r>
            <a:endParaRPr lang="de-DE" sz="2100" dirty="0">
              <a:solidFill>
                <a:srgbClr val="0F2B3E"/>
              </a:solidFill>
              <a:latin typeface="Helvetica" pitchFamily="2" charset="0"/>
            </a:endParaRPr>
          </a:p>
        </p:txBody>
      </p:sp>
      <p:pic>
        <p:nvPicPr>
          <p:cNvPr id="6" name="Grafik 5">
            <a:extLst>
              <a:ext uri="{FF2B5EF4-FFF2-40B4-BE49-F238E27FC236}">
                <a16:creationId xmlns:a16="http://schemas.microsoft.com/office/drawing/2014/main" id="{AB691A4D-42AF-829E-2297-EC07DA0C44DC}"/>
              </a:ext>
            </a:extLst>
          </p:cNvPr>
          <p:cNvPicPr>
            <a:picLocks noChangeAspect="1"/>
          </p:cNvPicPr>
          <p:nvPr/>
        </p:nvPicPr>
        <p:blipFill>
          <a:blip r:embed="rId2"/>
          <a:stretch>
            <a:fillRect/>
          </a:stretch>
        </p:blipFill>
        <p:spPr>
          <a:xfrm>
            <a:off x="1252219" y="1895781"/>
            <a:ext cx="2213791" cy="3558879"/>
          </a:xfrm>
          <a:prstGeom prst="rect">
            <a:avLst/>
          </a:prstGeom>
        </p:spPr>
      </p:pic>
    </p:spTree>
    <p:extLst>
      <p:ext uri="{BB962C8B-B14F-4D97-AF65-F5344CB8AC3E}">
        <p14:creationId xmlns:p14="http://schemas.microsoft.com/office/powerpoint/2010/main" val="174230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EFD8A12-F011-F8B0-A673-23AA7520AD7C}"/>
              </a:ext>
            </a:extLst>
          </p:cNvPr>
          <p:cNvSpPr/>
          <p:nvPr/>
        </p:nvSpPr>
        <p:spPr>
          <a:xfrm>
            <a:off x="0" y="0"/>
            <a:ext cx="12192000" cy="6858000"/>
          </a:xfrm>
          <a:prstGeom prst="rect">
            <a:avLst/>
          </a:prstGeom>
          <a:solidFill>
            <a:srgbClr val="17A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Text, Vektorgrafiken enthält.&#10;&#10;Automatisch generierte Beschreibung">
            <a:extLst>
              <a:ext uri="{FF2B5EF4-FFF2-40B4-BE49-F238E27FC236}">
                <a16:creationId xmlns:a16="http://schemas.microsoft.com/office/drawing/2014/main" id="{5E7CF843-FC43-4595-CFF0-8EC8957B98C0}"/>
              </a:ext>
            </a:extLst>
          </p:cNvPr>
          <p:cNvPicPr>
            <a:picLocks noChangeAspect="1"/>
          </p:cNvPicPr>
          <p:nvPr/>
        </p:nvPicPr>
        <p:blipFill>
          <a:blip r:embed="rId2"/>
          <a:stretch>
            <a:fillRect/>
          </a:stretch>
        </p:blipFill>
        <p:spPr>
          <a:xfrm>
            <a:off x="6249670" y="3679884"/>
            <a:ext cx="5607050" cy="3015556"/>
          </a:xfrm>
          <a:prstGeom prst="rect">
            <a:avLst/>
          </a:prstGeom>
        </p:spPr>
      </p:pic>
      <p:sp>
        <p:nvSpPr>
          <p:cNvPr id="10" name="Textfeld 9">
            <a:extLst>
              <a:ext uri="{FF2B5EF4-FFF2-40B4-BE49-F238E27FC236}">
                <a16:creationId xmlns:a16="http://schemas.microsoft.com/office/drawing/2014/main" id="{AE5D0074-50C8-A404-5DC9-BD89A2EA69F0}"/>
              </a:ext>
            </a:extLst>
          </p:cNvPr>
          <p:cNvSpPr txBox="1"/>
          <p:nvPr/>
        </p:nvSpPr>
        <p:spPr>
          <a:xfrm>
            <a:off x="1347651" y="748725"/>
            <a:ext cx="7499169" cy="584775"/>
          </a:xfrm>
          <a:prstGeom prst="rect">
            <a:avLst/>
          </a:prstGeom>
          <a:noFill/>
        </p:spPr>
        <p:txBody>
          <a:bodyPr wrap="square" rtlCol="0">
            <a:spAutoFit/>
          </a:bodyPr>
          <a:lstStyle/>
          <a:p>
            <a:r>
              <a:rPr lang="de-CH" sz="3200" dirty="0">
                <a:solidFill>
                  <a:srgbClr val="0F2B3E"/>
                </a:solidFill>
                <a:latin typeface="Helvetica" pitchFamily="2" charset="0"/>
              </a:rPr>
              <a:t>Kleiner Titel</a:t>
            </a:r>
            <a:endParaRPr lang="de-CH" sz="3200" dirty="0">
              <a:solidFill>
                <a:srgbClr val="0F2B3E"/>
              </a:solidFill>
              <a:effectLst/>
              <a:latin typeface="Helvetica" pitchFamily="2" charset="0"/>
            </a:endParaRPr>
          </a:p>
        </p:txBody>
      </p:sp>
      <p:sp>
        <p:nvSpPr>
          <p:cNvPr id="11" name="Textfeld 10">
            <a:extLst>
              <a:ext uri="{FF2B5EF4-FFF2-40B4-BE49-F238E27FC236}">
                <a16:creationId xmlns:a16="http://schemas.microsoft.com/office/drawing/2014/main" id="{685DE051-2441-5E20-D190-8693E7B86634}"/>
              </a:ext>
            </a:extLst>
          </p:cNvPr>
          <p:cNvSpPr txBox="1"/>
          <p:nvPr/>
        </p:nvSpPr>
        <p:spPr>
          <a:xfrm>
            <a:off x="1369422" y="1493520"/>
            <a:ext cx="7477398" cy="1708160"/>
          </a:xfrm>
          <a:prstGeom prst="rect">
            <a:avLst/>
          </a:prstGeom>
          <a:noFill/>
        </p:spPr>
        <p:txBody>
          <a:bodyPr wrap="square" rtlCol="0">
            <a:spAutoFit/>
          </a:bodyPr>
          <a:lstStyle/>
          <a:p>
            <a:r>
              <a:rPr lang="de-CH" sz="2100" b="0" i="0" dirty="0">
                <a:solidFill>
                  <a:srgbClr val="0F2B3E"/>
                </a:solidFill>
                <a:effectLst/>
                <a:latin typeface="Helvetica" pitchFamily="2" charset="0"/>
              </a:rPr>
              <a:t>Beispielstext: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montesEinleitungstext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endParaRPr lang="de-DE" sz="2100" dirty="0">
              <a:solidFill>
                <a:srgbClr val="0F2B3E"/>
              </a:solidFill>
              <a:latin typeface="Helvetica" pitchFamily="2" charset="0"/>
            </a:endParaRPr>
          </a:p>
        </p:txBody>
      </p:sp>
    </p:spTree>
    <p:extLst>
      <p:ext uri="{BB962C8B-B14F-4D97-AF65-F5344CB8AC3E}">
        <p14:creationId xmlns:p14="http://schemas.microsoft.com/office/powerpoint/2010/main" val="34242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F32046D-53A4-9182-E94B-446645248C1A}"/>
              </a:ext>
            </a:extLst>
          </p:cNvPr>
          <p:cNvSpPr txBox="1"/>
          <p:nvPr/>
        </p:nvSpPr>
        <p:spPr>
          <a:xfrm>
            <a:off x="1347651" y="748725"/>
            <a:ext cx="7499169" cy="584775"/>
          </a:xfrm>
          <a:prstGeom prst="rect">
            <a:avLst/>
          </a:prstGeom>
          <a:noFill/>
        </p:spPr>
        <p:txBody>
          <a:bodyPr wrap="square" rtlCol="0">
            <a:spAutoFit/>
          </a:bodyPr>
          <a:lstStyle/>
          <a:p>
            <a:r>
              <a:rPr lang="de-CH" sz="3200" dirty="0">
                <a:solidFill>
                  <a:srgbClr val="0F2B3E"/>
                </a:solidFill>
                <a:latin typeface="Helvetica" pitchFamily="2" charset="0"/>
              </a:rPr>
              <a:t>Kleiner Titel</a:t>
            </a:r>
            <a:endParaRPr lang="de-CH" sz="3200" dirty="0">
              <a:solidFill>
                <a:srgbClr val="0F2B3E"/>
              </a:solidFill>
              <a:effectLst/>
              <a:latin typeface="Helvetica" pitchFamily="2" charset="0"/>
            </a:endParaRPr>
          </a:p>
        </p:txBody>
      </p:sp>
      <p:sp>
        <p:nvSpPr>
          <p:cNvPr id="5" name="Textfeld 4">
            <a:extLst>
              <a:ext uri="{FF2B5EF4-FFF2-40B4-BE49-F238E27FC236}">
                <a16:creationId xmlns:a16="http://schemas.microsoft.com/office/drawing/2014/main" id="{A26F31D0-686B-5322-B9F3-3903EE4401B7}"/>
              </a:ext>
            </a:extLst>
          </p:cNvPr>
          <p:cNvSpPr txBox="1"/>
          <p:nvPr/>
        </p:nvSpPr>
        <p:spPr>
          <a:xfrm>
            <a:off x="1369422" y="1493520"/>
            <a:ext cx="7477398" cy="3970318"/>
          </a:xfrm>
          <a:prstGeom prst="rect">
            <a:avLst/>
          </a:prstGeom>
          <a:noFill/>
        </p:spPr>
        <p:txBody>
          <a:bodyPr wrap="square" rtlCol="0">
            <a:spAutoFit/>
          </a:bodyPr>
          <a:lstStyle/>
          <a:p>
            <a:r>
              <a:rPr lang="de-CH" sz="2100" b="0" i="0" dirty="0" err="1">
                <a:solidFill>
                  <a:srgbClr val="0F2B3E"/>
                </a:solidFill>
                <a:effectLst/>
                <a:latin typeface="Helvetica" pitchFamily="2" charset="0"/>
              </a:rPr>
              <a:t>Beispielsstext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montesEinleitungstext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a:t>
            </a:r>
            <a:endParaRPr lang="de-DE" sz="2100" dirty="0">
              <a:solidFill>
                <a:srgbClr val="0F2B3E"/>
              </a:solidFill>
              <a:latin typeface="Helvetica" pitchFamily="2" charset="0"/>
            </a:endParaRPr>
          </a:p>
          <a:p>
            <a:r>
              <a:rPr lang="de-CH" sz="2100" b="0" i="0" dirty="0">
                <a:solidFill>
                  <a:srgbClr val="0F2B3E"/>
                </a:solidFill>
                <a:effectLst/>
                <a:latin typeface="Helvetica" pitchFamily="2" charset="0"/>
              </a:rPr>
              <a:t>Einleitungstext: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a:t>
            </a:r>
            <a:endParaRPr lang="de-DE" sz="2100" dirty="0">
              <a:solidFill>
                <a:srgbClr val="0F2B3E"/>
              </a:solidFill>
              <a:latin typeface="Helvetica" pitchFamily="2" charset="0"/>
            </a:endParaRPr>
          </a:p>
          <a:p>
            <a:endParaRPr lang="de-DE" sz="2100" dirty="0">
              <a:solidFill>
                <a:srgbClr val="0F2B3E"/>
              </a:solidFill>
              <a:latin typeface="Helvetica" pitchFamily="2" charset="0"/>
            </a:endParaRPr>
          </a:p>
        </p:txBody>
      </p:sp>
    </p:spTree>
    <p:extLst>
      <p:ext uri="{BB962C8B-B14F-4D97-AF65-F5344CB8AC3E}">
        <p14:creationId xmlns:p14="http://schemas.microsoft.com/office/powerpoint/2010/main" val="149198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DE49C2E-959E-C22B-C49E-4DBA1A087014}"/>
              </a:ext>
            </a:extLst>
          </p:cNvPr>
          <p:cNvSpPr txBox="1"/>
          <p:nvPr/>
        </p:nvSpPr>
        <p:spPr>
          <a:xfrm>
            <a:off x="1347651" y="748725"/>
            <a:ext cx="7499169" cy="584775"/>
          </a:xfrm>
          <a:prstGeom prst="rect">
            <a:avLst/>
          </a:prstGeom>
          <a:noFill/>
        </p:spPr>
        <p:txBody>
          <a:bodyPr wrap="square" rtlCol="0">
            <a:spAutoFit/>
          </a:bodyPr>
          <a:lstStyle/>
          <a:p>
            <a:r>
              <a:rPr lang="de-CH" sz="3200" dirty="0">
                <a:solidFill>
                  <a:srgbClr val="0F2B3E"/>
                </a:solidFill>
                <a:latin typeface="Helvetica" pitchFamily="2" charset="0"/>
              </a:rPr>
              <a:t>Kleiner Titel</a:t>
            </a:r>
            <a:endParaRPr lang="de-CH" sz="3200" dirty="0">
              <a:solidFill>
                <a:srgbClr val="0F2B3E"/>
              </a:solidFill>
              <a:effectLst/>
              <a:latin typeface="Helvetica" pitchFamily="2" charset="0"/>
            </a:endParaRPr>
          </a:p>
        </p:txBody>
      </p:sp>
      <p:sp>
        <p:nvSpPr>
          <p:cNvPr id="5" name="Textfeld 4">
            <a:extLst>
              <a:ext uri="{FF2B5EF4-FFF2-40B4-BE49-F238E27FC236}">
                <a16:creationId xmlns:a16="http://schemas.microsoft.com/office/drawing/2014/main" id="{E9427093-77CA-512E-6B64-A0DB691FFD6C}"/>
              </a:ext>
            </a:extLst>
          </p:cNvPr>
          <p:cNvSpPr txBox="1"/>
          <p:nvPr/>
        </p:nvSpPr>
        <p:spPr>
          <a:xfrm>
            <a:off x="1369422" y="1493520"/>
            <a:ext cx="7477398" cy="3970318"/>
          </a:xfrm>
          <a:prstGeom prst="rect">
            <a:avLst/>
          </a:prstGeom>
          <a:noFill/>
        </p:spPr>
        <p:txBody>
          <a:bodyPr wrap="square" rtlCol="0">
            <a:spAutoFit/>
          </a:bodyPr>
          <a:lstStyle/>
          <a:p>
            <a:r>
              <a:rPr lang="de-CH" sz="2100" b="0" i="0" dirty="0">
                <a:solidFill>
                  <a:srgbClr val="0F2B3E"/>
                </a:solidFill>
                <a:effectLst/>
                <a:latin typeface="Helvetica" pitchFamily="2" charset="0"/>
              </a:rPr>
              <a:t>Beispielstext: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montesEinleitungstext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a:t>
            </a:r>
            <a:endParaRPr lang="de-DE" sz="2100" dirty="0">
              <a:solidFill>
                <a:srgbClr val="0F2B3E"/>
              </a:solidFill>
              <a:latin typeface="Helvetica" pitchFamily="2" charset="0"/>
            </a:endParaRPr>
          </a:p>
          <a:p>
            <a:r>
              <a:rPr lang="de-CH" sz="2100" b="0" i="0" dirty="0">
                <a:solidFill>
                  <a:srgbClr val="0F2B3E"/>
                </a:solidFill>
                <a:effectLst/>
                <a:latin typeface="Helvetica" pitchFamily="2" charset="0"/>
              </a:rPr>
              <a:t>Einleitungstext: </a:t>
            </a:r>
            <a:r>
              <a:rPr lang="de-CH" sz="2100" b="0" i="0" dirty="0" err="1">
                <a:solidFill>
                  <a:srgbClr val="0F2B3E"/>
                </a:solidFill>
                <a:effectLst/>
                <a:latin typeface="Helvetica" pitchFamily="2" charset="0"/>
              </a:rPr>
              <a:t>Lorem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ipsum</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sit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amet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consectetuer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adipiscing</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elit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commodo </a:t>
            </a:r>
            <a:r>
              <a:rPr lang="de-CH" sz="2100" b="0" i="0" dirty="0" err="1">
                <a:solidFill>
                  <a:srgbClr val="0F2B3E"/>
                </a:solidFill>
                <a:effectLst/>
                <a:latin typeface="Helvetica" pitchFamily="2" charset="0"/>
              </a:rPr>
              <a:t>ligula</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eget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dolor</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Aenean</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massa</a:t>
            </a:r>
            <a:r>
              <a:rPr lang="de-CH" sz="2100" b="0" i="0" dirty="0">
                <a:solidFill>
                  <a:srgbClr val="0F2B3E"/>
                </a:solidFill>
                <a:effectLst/>
                <a:latin typeface="Helvetica" pitchFamily="2" charset="0"/>
              </a:rPr>
              <a:t>. Cum </a:t>
            </a:r>
            <a:r>
              <a:rPr lang="de-CH" sz="2100" b="0" i="0" dirty="0" err="1">
                <a:solidFill>
                  <a:srgbClr val="0F2B3E"/>
                </a:solidFill>
                <a:effectLst/>
                <a:latin typeface="Helvetica" pitchFamily="2" charset="0"/>
              </a:rPr>
              <a:t>sociis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natoque</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penatibus</a:t>
            </a:r>
            <a:r>
              <a:rPr lang="de-CH" sz="2100" b="0" i="0" dirty="0">
                <a:solidFill>
                  <a:srgbClr val="0F2B3E"/>
                </a:solidFill>
                <a:effectLst/>
                <a:latin typeface="Helvetica" pitchFamily="2" charset="0"/>
              </a:rPr>
              <a:t> et </a:t>
            </a:r>
            <a:r>
              <a:rPr lang="de-CH" sz="2100" b="0" i="0" dirty="0" err="1">
                <a:solidFill>
                  <a:srgbClr val="0F2B3E"/>
                </a:solidFill>
                <a:effectLst/>
                <a:latin typeface="Helvetica" pitchFamily="2" charset="0"/>
              </a:rPr>
              <a:t>magnis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dis</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parturient</a:t>
            </a:r>
            <a:r>
              <a:rPr lang="de-CH" sz="2100" b="0" i="0" dirty="0">
                <a:solidFill>
                  <a:srgbClr val="0F2B3E"/>
                </a:solidFill>
                <a:effectLst/>
                <a:latin typeface="Helvetica" pitchFamily="2" charset="0"/>
              </a:rPr>
              <a:t> </a:t>
            </a:r>
            <a:r>
              <a:rPr lang="de-CH" sz="2100" b="0" i="0" dirty="0" err="1">
                <a:solidFill>
                  <a:srgbClr val="0F2B3E"/>
                </a:solidFill>
                <a:effectLst/>
                <a:latin typeface="Helvetica" pitchFamily="2" charset="0"/>
              </a:rPr>
              <a:t>montes</a:t>
            </a:r>
            <a:endParaRPr lang="de-DE" sz="2100" dirty="0">
              <a:solidFill>
                <a:srgbClr val="0F2B3E"/>
              </a:solidFill>
              <a:latin typeface="Helvetica" pitchFamily="2" charset="0"/>
            </a:endParaRPr>
          </a:p>
          <a:p>
            <a:endParaRPr lang="de-DE" sz="2100" dirty="0">
              <a:solidFill>
                <a:srgbClr val="0F2B3E"/>
              </a:solidFill>
              <a:latin typeface="Helvetica" pitchFamily="2" charset="0"/>
            </a:endParaRPr>
          </a:p>
        </p:txBody>
      </p:sp>
      <p:pic>
        <p:nvPicPr>
          <p:cNvPr id="7" name="Grafik 6">
            <a:extLst>
              <a:ext uri="{FF2B5EF4-FFF2-40B4-BE49-F238E27FC236}">
                <a16:creationId xmlns:a16="http://schemas.microsoft.com/office/drawing/2014/main" id="{19AE2A30-DA6A-4E8B-D207-43FC1D508EDE}"/>
              </a:ext>
            </a:extLst>
          </p:cNvPr>
          <p:cNvPicPr>
            <a:picLocks noChangeAspect="1"/>
          </p:cNvPicPr>
          <p:nvPr/>
        </p:nvPicPr>
        <p:blipFill>
          <a:blip r:embed="rId2"/>
          <a:stretch>
            <a:fillRect/>
          </a:stretch>
        </p:blipFill>
        <p:spPr>
          <a:xfrm>
            <a:off x="9518468" y="4990746"/>
            <a:ext cx="6869248" cy="1790509"/>
          </a:xfrm>
          <a:prstGeom prst="rect">
            <a:avLst/>
          </a:prstGeom>
        </p:spPr>
      </p:pic>
    </p:spTree>
    <p:extLst>
      <p:ext uri="{BB962C8B-B14F-4D97-AF65-F5344CB8AC3E}">
        <p14:creationId xmlns:p14="http://schemas.microsoft.com/office/powerpoint/2010/main" val="203411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09BA148-93A8-15F2-BF35-BBB29C13787F}"/>
              </a:ext>
            </a:extLst>
          </p:cNvPr>
          <p:cNvSpPr/>
          <p:nvPr/>
        </p:nvSpPr>
        <p:spPr>
          <a:xfrm>
            <a:off x="-68580" y="0"/>
            <a:ext cx="12321540" cy="6934200"/>
          </a:xfrm>
          <a:prstGeom prst="rect">
            <a:avLst/>
          </a:prstGeom>
          <a:solidFill>
            <a:srgbClr val="0F2B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459AC09-DBAA-835F-757B-8FBDFCE19E82}"/>
              </a:ext>
            </a:extLst>
          </p:cNvPr>
          <p:cNvPicPr>
            <a:picLocks noChangeAspect="1"/>
          </p:cNvPicPr>
          <p:nvPr/>
        </p:nvPicPr>
        <p:blipFill>
          <a:blip r:embed="rId2"/>
          <a:stretch>
            <a:fillRect/>
          </a:stretch>
        </p:blipFill>
        <p:spPr>
          <a:xfrm>
            <a:off x="9462951" y="371747"/>
            <a:ext cx="2873829" cy="1592121"/>
          </a:xfrm>
          <a:prstGeom prst="rect">
            <a:avLst/>
          </a:prstGeom>
        </p:spPr>
      </p:pic>
      <p:sp>
        <p:nvSpPr>
          <p:cNvPr id="6" name="Textfeld 5">
            <a:extLst>
              <a:ext uri="{FF2B5EF4-FFF2-40B4-BE49-F238E27FC236}">
                <a16:creationId xmlns:a16="http://schemas.microsoft.com/office/drawing/2014/main" id="{5BD0DF18-BDB4-1E6D-5C1F-0BB2C7898470}"/>
              </a:ext>
            </a:extLst>
          </p:cNvPr>
          <p:cNvSpPr txBox="1"/>
          <p:nvPr/>
        </p:nvSpPr>
        <p:spPr>
          <a:xfrm>
            <a:off x="1719072" y="2176540"/>
            <a:ext cx="9198864" cy="3477875"/>
          </a:xfrm>
          <a:prstGeom prst="rect">
            <a:avLst/>
          </a:prstGeom>
          <a:noFill/>
        </p:spPr>
        <p:txBody>
          <a:bodyPr wrap="square" rtlCol="0">
            <a:spAutoFit/>
          </a:bodyPr>
          <a:lstStyle/>
          <a:p>
            <a:pPr algn="ctr"/>
            <a:r>
              <a:rPr lang="de-CH" sz="4400" b="1" dirty="0">
                <a:solidFill>
                  <a:schemeClr val="bg1"/>
                </a:solidFill>
                <a:effectLst/>
                <a:latin typeface="Helvetica" pitchFamily="2" charset="0"/>
              </a:rPr>
              <a:t>Hier fördern wir die Artenvielfalt</a:t>
            </a:r>
          </a:p>
          <a:p>
            <a:pPr algn="ctr"/>
            <a:r>
              <a:rPr lang="de-CH" sz="4400" i="1" dirty="0">
                <a:solidFill>
                  <a:schemeClr val="bg1"/>
                </a:solidFill>
                <a:latin typeface="Helvetica" pitchFamily="2" charset="0"/>
              </a:rPr>
              <a:t>Diese </a:t>
            </a:r>
            <a:r>
              <a:rPr lang="de-CH" sz="4400" i="1" dirty="0" err="1">
                <a:solidFill>
                  <a:schemeClr val="bg1"/>
                </a:solidFill>
                <a:latin typeface="Helvetica" pitchFamily="2" charset="0"/>
              </a:rPr>
              <a:t>Brennnensseln</a:t>
            </a:r>
            <a:r>
              <a:rPr lang="de-CH" sz="4400" i="1" dirty="0">
                <a:solidFill>
                  <a:schemeClr val="bg1"/>
                </a:solidFill>
                <a:latin typeface="Helvetica" pitchFamily="2" charset="0"/>
              </a:rPr>
              <a:t> lassen wir absichtlich stehen, denn über 40 Schmetterlingsarten können sich an einer Pflanze entwickeln</a:t>
            </a:r>
            <a:endParaRPr lang="de-CH" sz="4400" i="1" dirty="0">
              <a:solidFill>
                <a:schemeClr val="bg1"/>
              </a:solidFill>
              <a:effectLst/>
              <a:latin typeface="Helvetica" pitchFamily="2" charset="0"/>
            </a:endParaRPr>
          </a:p>
        </p:txBody>
      </p:sp>
      <p:pic>
        <p:nvPicPr>
          <p:cNvPr id="8" name="Grafik 7">
            <a:extLst>
              <a:ext uri="{FF2B5EF4-FFF2-40B4-BE49-F238E27FC236}">
                <a16:creationId xmlns:a16="http://schemas.microsoft.com/office/drawing/2014/main" id="{A43178E9-BE01-40D1-4AB1-A0D44428F7B7}"/>
              </a:ext>
            </a:extLst>
          </p:cNvPr>
          <p:cNvPicPr>
            <a:picLocks noChangeAspect="1"/>
          </p:cNvPicPr>
          <p:nvPr/>
        </p:nvPicPr>
        <p:blipFill>
          <a:blip r:embed="rId3"/>
          <a:stretch>
            <a:fillRect/>
          </a:stretch>
        </p:blipFill>
        <p:spPr>
          <a:xfrm>
            <a:off x="-2418080" y="4995660"/>
            <a:ext cx="5054600" cy="1317510"/>
          </a:xfrm>
          <a:prstGeom prst="rect">
            <a:avLst/>
          </a:prstGeom>
        </p:spPr>
      </p:pic>
    </p:spTree>
    <p:extLst>
      <p:ext uri="{BB962C8B-B14F-4D97-AF65-F5344CB8AC3E}">
        <p14:creationId xmlns:p14="http://schemas.microsoft.com/office/powerpoint/2010/main" val="156860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5B1876E-0B23-5CAC-C179-667CF47096E8}"/>
              </a:ext>
            </a:extLst>
          </p:cNvPr>
          <p:cNvSpPr txBox="1"/>
          <p:nvPr/>
        </p:nvSpPr>
        <p:spPr>
          <a:xfrm>
            <a:off x="3634740" y="793901"/>
            <a:ext cx="5838009" cy="584775"/>
          </a:xfrm>
          <a:prstGeom prst="rect">
            <a:avLst/>
          </a:prstGeom>
          <a:noFill/>
        </p:spPr>
        <p:txBody>
          <a:bodyPr wrap="square" rtlCol="0">
            <a:spAutoFit/>
          </a:bodyPr>
          <a:lstStyle/>
          <a:p>
            <a:r>
              <a:rPr lang="de-CH" sz="3200" dirty="0">
                <a:solidFill>
                  <a:srgbClr val="0F2B3E"/>
                </a:solidFill>
                <a:latin typeface="Helvetica" pitchFamily="2" charset="0"/>
              </a:rPr>
              <a:t>Hier entsteht eine Magerwiese</a:t>
            </a:r>
          </a:p>
        </p:txBody>
      </p:sp>
      <p:sp>
        <p:nvSpPr>
          <p:cNvPr id="5" name="Textfeld 4">
            <a:extLst>
              <a:ext uri="{FF2B5EF4-FFF2-40B4-BE49-F238E27FC236}">
                <a16:creationId xmlns:a16="http://schemas.microsoft.com/office/drawing/2014/main" id="{365D3E94-6CC0-2BAD-1B2D-8BF287BD0CB2}"/>
              </a:ext>
            </a:extLst>
          </p:cNvPr>
          <p:cNvSpPr txBox="1"/>
          <p:nvPr/>
        </p:nvSpPr>
        <p:spPr>
          <a:xfrm>
            <a:off x="3634740" y="1447451"/>
            <a:ext cx="7209106" cy="4293483"/>
          </a:xfrm>
          <a:prstGeom prst="rect">
            <a:avLst/>
          </a:prstGeom>
          <a:noFill/>
        </p:spPr>
        <p:txBody>
          <a:bodyPr wrap="square" rtlCol="0">
            <a:spAutoFit/>
          </a:bodyPr>
          <a:lstStyle/>
          <a:p>
            <a:r>
              <a:rPr lang="de-CH" sz="2100" dirty="0">
                <a:solidFill>
                  <a:srgbClr val="0F2B3E"/>
                </a:solidFill>
                <a:latin typeface="Helvetica" pitchFamily="2" charset="0"/>
              </a:rPr>
              <a:t>Magerwiesen sind arm an Nährstoffen. Aus Sicht der Natur sind diese Flächen die artenreichsten Wissen – und je grösser die Vielfalt an einheimischen Pflanzen, umso vielfältiger die Blütenbesucherrinnen und –</a:t>
            </a:r>
            <a:r>
              <a:rPr lang="de-CH" sz="2100" dirty="0" err="1">
                <a:solidFill>
                  <a:srgbClr val="0F2B3E"/>
                </a:solidFill>
                <a:latin typeface="Helvetica" pitchFamily="2" charset="0"/>
              </a:rPr>
              <a:t>besucher</a:t>
            </a:r>
            <a:r>
              <a:rPr lang="de-CH" sz="2100" dirty="0">
                <a:solidFill>
                  <a:srgbClr val="0F2B3E"/>
                </a:solidFill>
                <a:latin typeface="Helvetica" pitchFamily="2" charset="0"/>
              </a:rPr>
              <a:t>.</a:t>
            </a:r>
          </a:p>
          <a:p>
            <a:endParaRPr lang="de-CH" sz="2100" dirty="0">
              <a:solidFill>
                <a:srgbClr val="0F2B3E"/>
              </a:solidFill>
              <a:latin typeface="Helvetica" pitchFamily="2" charset="0"/>
            </a:endParaRPr>
          </a:p>
          <a:p>
            <a:r>
              <a:rPr lang="de-CH" sz="2100" dirty="0">
                <a:solidFill>
                  <a:srgbClr val="0F2B3E"/>
                </a:solidFill>
                <a:latin typeface="Helvetica" pitchFamily="2" charset="0"/>
              </a:rPr>
              <a:t>Magerwiesen entstehen durch das Aufbrechen der Grasnarbe und das Einarbeiten von Sand und Kies. Anschliessend folgen Wildblumensamen. Auf Dünger und regelmässiges Mähen wird verzichtet. </a:t>
            </a:r>
          </a:p>
          <a:p>
            <a:endParaRPr lang="de-CH" sz="2100" dirty="0">
              <a:solidFill>
                <a:srgbClr val="0F2B3E"/>
              </a:solidFill>
              <a:latin typeface="Helvetica" pitchFamily="2" charset="0"/>
            </a:endParaRPr>
          </a:p>
          <a:p>
            <a:r>
              <a:rPr lang="de-CH" sz="2100" dirty="0">
                <a:solidFill>
                  <a:srgbClr val="0F2B3E"/>
                </a:solidFill>
                <a:latin typeface="Helvetica" pitchFamily="2" charset="0"/>
              </a:rPr>
              <a:t>Das Entstehen einer artenreichen, bunten und intakten Mager-wiese braucht Zeit. Das aktuelle Erscheinungsbild wird  sich entsprechend ändern. </a:t>
            </a:r>
            <a:endParaRPr lang="de-DE" sz="2100" dirty="0">
              <a:solidFill>
                <a:srgbClr val="0F2B3E"/>
              </a:solidFill>
              <a:latin typeface="Helvetica" pitchFamily="2" charset="0"/>
            </a:endParaRPr>
          </a:p>
        </p:txBody>
      </p:sp>
      <p:pic>
        <p:nvPicPr>
          <p:cNvPr id="6" name="Grafik 5">
            <a:extLst>
              <a:ext uri="{FF2B5EF4-FFF2-40B4-BE49-F238E27FC236}">
                <a16:creationId xmlns:a16="http://schemas.microsoft.com/office/drawing/2014/main" id="{AB691A4D-42AF-829E-2297-EC07DA0C44DC}"/>
              </a:ext>
            </a:extLst>
          </p:cNvPr>
          <p:cNvPicPr>
            <a:picLocks noChangeAspect="1"/>
          </p:cNvPicPr>
          <p:nvPr/>
        </p:nvPicPr>
        <p:blipFill>
          <a:blip r:embed="rId2"/>
          <a:stretch>
            <a:fillRect/>
          </a:stretch>
        </p:blipFill>
        <p:spPr>
          <a:xfrm>
            <a:off x="1252219" y="1895781"/>
            <a:ext cx="2213791" cy="3558879"/>
          </a:xfrm>
          <a:prstGeom prst="rect">
            <a:avLst/>
          </a:prstGeom>
        </p:spPr>
      </p:pic>
    </p:spTree>
    <p:extLst>
      <p:ext uri="{BB962C8B-B14F-4D97-AF65-F5344CB8AC3E}">
        <p14:creationId xmlns:p14="http://schemas.microsoft.com/office/powerpoint/2010/main" val="28672352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Breitbild</PresentationFormat>
  <Paragraphs>33</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Helvetica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Petra Hilber | art.I.schock</dc:creator>
  <cp:lastModifiedBy>Kevin Ischi</cp:lastModifiedBy>
  <cp:revision>21</cp:revision>
  <dcterms:created xsi:type="dcterms:W3CDTF">2022-10-12T06:33:15Z</dcterms:created>
  <dcterms:modified xsi:type="dcterms:W3CDTF">2022-10-12T11:40:27Z</dcterms:modified>
</cp:coreProperties>
</file>